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60" r:id="rId3"/>
    <p:sldId id="258" r:id="rId4"/>
    <p:sldId id="257" r:id="rId5"/>
    <p:sldId id="259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G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F95"/>
    <a:srgbClr val="085358"/>
    <a:srgbClr val="00E1BD"/>
    <a:srgbClr val="66DDFF"/>
    <a:srgbClr val="00DE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87"/>
  </p:normalViewPr>
  <p:slideViewPr>
    <p:cSldViewPr snapToGrid="0" snapToObjects="1">
      <p:cViewPr varScale="1">
        <p:scale>
          <a:sx n="104" d="100"/>
          <a:sy n="104" d="100"/>
        </p:scale>
        <p:origin x="896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388585-8195-9F4A-BAA5-5CA851CE3EBF}" type="datetimeFigureOut">
              <a:rPr lang="en-GR" smtClean="0"/>
              <a:t>15/9/22</a:t>
            </a:fld>
            <a:endParaRPr lang="en-G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74B6E2-872C-B147-BDE5-81B15083407B}" type="slidenum">
              <a:rPr lang="en-GR" smtClean="0"/>
              <a:t>‹#›</a:t>
            </a:fld>
            <a:endParaRPr lang="en-GR"/>
          </a:p>
        </p:txBody>
      </p:sp>
    </p:spTree>
    <p:extLst>
      <p:ext uri="{BB962C8B-B14F-4D97-AF65-F5344CB8AC3E}">
        <p14:creationId xmlns:p14="http://schemas.microsoft.com/office/powerpoint/2010/main" val="35134241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74B6E2-872C-B147-BDE5-81B15083407B}" type="slidenum">
              <a:rPr lang="en-GR" smtClean="0"/>
              <a:t>1</a:t>
            </a:fld>
            <a:endParaRPr lang="en-GR"/>
          </a:p>
        </p:txBody>
      </p:sp>
    </p:spTree>
    <p:extLst>
      <p:ext uri="{BB962C8B-B14F-4D97-AF65-F5344CB8AC3E}">
        <p14:creationId xmlns:p14="http://schemas.microsoft.com/office/powerpoint/2010/main" val="22859486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74B6E2-872C-B147-BDE5-81B15083407B}" type="slidenum">
              <a:rPr lang="en-GR" smtClean="0"/>
              <a:t>12</a:t>
            </a:fld>
            <a:endParaRPr lang="en-GR"/>
          </a:p>
        </p:txBody>
      </p:sp>
    </p:spTree>
    <p:extLst>
      <p:ext uri="{BB962C8B-B14F-4D97-AF65-F5344CB8AC3E}">
        <p14:creationId xmlns:p14="http://schemas.microsoft.com/office/powerpoint/2010/main" val="5055486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E9ABB3-F535-9EA1-C4B2-35825D0644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G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4F1B5A-F3E4-9458-D373-F4F88F9FF6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G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CF2616-20DA-46BE-4BF3-CB820F8F82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6D8C0-F2EB-344F-86EC-314F17359D5A}" type="datetimeFigureOut">
              <a:rPr lang="en-GR" smtClean="0"/>
              <a:t>15/9/22</a:t>
            </a:fld>
            <a:endParaRPr lang="en-G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93D137-EAC9-FF58-025C-E3C0A33B4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3D0B0F-9B50-6305-8F58-6E1FF74E60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CD162-CD5A-9444-90CA-BC416046A007}" type="slidenum">
              <a:rPr lang="en-GR" smtClean="0"/>
              <a:t>‹#›</a:t>
            </a:fld>
            <a:endParaRPr lang="en-GR"/>
          </a:p>
        </p:txBody>
      </p:sp>
    </p:spTree>
    <p:extLst>
      <p:ext uri="{BB962C8B-B14F-4D97-AF65-F5344CB8AC3E}">
        <p14:creationId xmlns:p14="http://schemas.microsoft.com/office/powerpoint/2010/main" val="23843513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51ED9C-021A-F2D8-4CE5-170354CBB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D6A9B21-6BBC-51BD-E810-07E6E56EC2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115909-0023-B326-47E5-BCCAD92AF0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6D8C0-F2EB-344F-86EC-314F17359D5A}" type="datetimeFigureOut">
              <a:rPr lang="en-GR" smtClean="0"/>
              <a:t>15/9/22</a:t>
            </a:fld>
            <a:endParaRPr lang="en-G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748FC7-F975-28F4-1532-A3DEBDCBF1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6A5805-5D81-DB85-99C8-5CB6B739D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CD162-CD5A-9444-90CA-BC416046A007}" type="slidenum">
              <a:rPr lang="en-GR" smtClean="0"/>
              <a:t>‹#›</a:t>
            </a:fld>
            <a:endParaRPr lang="en-GR"/>
          </a:p>
        </p:txBody>
      </p:sp>
    </p:spTree>
    <p:extLst>
      <p:ext uri="{BB962C8B-B14F-4D97-AF65-F5344CB8AC3E}">
        <p14:creationId xmlns:p14="http://schemas.microsoft.com/office/powerpoint/2010/main" val="36361362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FBDBDB7-5E3C-895C-EF99-05DCFB8E37A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G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CB24484-F144-642C-2E76-E4F43FE5CE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53935A-5D69-9E46-2239-4623A5B8A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6D8C0-F2EB-344F-86EC-314F17359D5A}" type="datetimeFigureOut">
              <a:rPr lang="en-GR" smtClean="0"/>
              <a:t>15/9/22</a:t>
            </a:fld>
            <a:endParaRPr lang="en-G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AD3CF8-B393-8EB6-5B76-A91BBF4B47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6CAE49-EB5A-9B3A-CEA1-C7B3C6148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CD162-CD5A-9444-90CA-BC416046A007}" type="slidenum">
              <a:rPr lang="en-GR" smtClean="0"/>
              <a:t>‹#›</a:t>
            </a:fld>
            <a:endParaRPr lang="en-GR"/>
          </a:p>
        </p:txBody>
      </p:sp>
    </p:spTree>
    <p:extLst>
      <p:ext uri="{BB962C8B-B14F-4D97-AF65-F5344CB8AC3E}">
        <p14:creationId xmlns:p14="http://schemas.microsoft.com/office/powerpoint/2010/main" val="26370652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CA83A-93DD-C62B-9D26-2C4849919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CD438C-6AE9-FAF4-57DB-CF2DA24434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B5CA06-167E-3F1A-F704-7779451DDD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6D8C0-F2EB-344F-86EC-314F17359D5A}" type="datetimeFigureOut">
              <a:rPr lang="en-GR" smtClean="0"/>
              <a:t>15/9/22</a:t>
            </a:fld>
            <a:endParaRPr lang="en-G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D8E979-5582-2DFC-9A27-5F3EF8FA5B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C82AEC-8DDD-C2BA-D169-519D5A85C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CD162-CD5A-9444-90CA-BC416046A007}" type="slidenum">
              <a:rPr lang="en-GR" smtClean="0"/>
              <a:t>‹#›</a:t>
            </a:fld>
            <a:endParaRPr lang="en-GR"/>
          </a:p>
        </p:txBody>
      </p:sp>
    </p:spTree>
    <p:extLst>
      <p:ext uri="{BB962C8B-B14F-4D97-AF65-F5344CB8AC3E}">
        <p14:creationId xmlns:p14="http://schemas.microsoft.com/office/powerpoint/2010/main" val="20131248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11DCAE-7C5F-BF4C-D097-6FD925C62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G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B24CCE-E10E-385F-8817-2D91456FD8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5BF032-4B4E-EB34-16F9-D19D603D22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6D8C0-F2EB-344F-86EC-314F17359D5A}" type="datetimeFigureOut">
              <a:rPr lang="en-GR" smtClean="0"/>
              <a:t>15/9/22</a:t>
            </a:fld>
            <a:endParaRPr lang="en-G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581534-8AF4-0C72-DD6F-2D1A2CB550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E3C295-ADD3-114C-5052-0959168D9F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CD162-CD5A-9444-90CA-BC416046A007}" type="slidenum">
              <a:rPr lang="en-GR" smtClean="0"/>
              <a:t>‹#›</a:t>
            </a:fld>
            <a:endParaRPr lang="en-GR"/>
          </a:p>
        </p:txBody>
      </p:sp>
    </p:spTree>
    <p:extLst>
      <p:ext uri="{BB962C8B-B14F-4D97-AF65-F5344CB8AC3E}">
        <p14:creationId xmlns:p14="http://schemas.microsoft.com/office/powerpoint/2010/main" val="28418551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1D20D-37E5-25A2-1A46-8984F2144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98550F-C90C-2D48-3368-6D61595DAB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1A215B-3715-FBD8-D313-B5D2A144F6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1C5949-227B-7152-3B42-D8B11C338D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6D8C0-F2EB-344F-86EC-314F17359D5A}" type="datetimeFigureOut">
              <a:rPr lang="en-GR" smtClean="0"/>
              <a:t>15/9/22</a:t>
            </a:fld>
            <a:endParaRPr lang="en-G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695E51-2A09-222A-20EC-87371ABFA9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3BF7D4-E938-97FE-9A4A-624A705421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CD162-CD5A-9444-90CA-BC416046A007}" type="slidenum">
              <a:rPr lang="en-GR" smtClean="0"/>
              <a:t>‹#›</a:t>
            </a:fld>
            <a:endParaRPr lang="en-GR"/>
          </a:p>
        </p:txBody>
      </p:sp>
    </p:spTree>
    <p:extLst>
      <p:ext uri="{BB962C8B-B14F-4D97-AF65-F5344CB8AC3E}">
        <p14:creationId xmlns:p14="http://schemas.microsoft.com/office/powerpoint/2010/main" val="33241263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DD02A-4DC3-5E19-A5CD-66E5F97CF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G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B7FE23-05AD-49A5-8EC4-34FBCED6EB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02A643-F4F0-03DE-5F84-A9056E2F55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35950-DDA3-6DCE-3952-71DF2B0405F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6D911A4-E965-D223-DCCE-8A94FB552F6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9A91700-C08A-FB0A-FDDE-0C6186DADB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6D8C0-F2EB-344F-86EC-314F17359D5A}" type="datetimeFigureOut">
              <a:rPr lang="en-GR" smtClean="0"/>
              <a:t>15/9/22</a:t>
            </a:fld>
            <a:endParaRPr lang="en-G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DAC2203-CB62-38D5-3F6E-BF60972066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FE425FC-5B58-1A08-4C61-C028F86C0E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CD162-CD5A-9444-90CA-BC416046A007}" type="slidenum">
              <a:rPr lang="en-GR" smtClean="0"/>
              <a:t>‹#›</a:t>
            </a:fld>
            <a:endParaRPr lang="en-GR"/>
          </a:p>
        </p:txBody>
      </p:sp>
    </p:spTree>
    <p:extLst>
      <p:ext uri="{BB962C8B-B14F-4D97-AF65-F5344CB8AC3E}">
        <p14:creationId xmlns:p14="http://schemas.microsoft.com/office/powerpoint/2010/main" val="18983108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E4F6F-26CB-E3CB-CE0A-6E54F21F7B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E7EEAA-5382-3A32-637B-3DC352FBA6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6D8C0-F2EB-344F-86EC-314F17359D5A}" type="datetimeFigureOut">
              <a:rPr lang="en-GR" smtClean="0"/>
              <a:t>15/9/22</a:t>
            </a:fld>
            <a:endParaRPr lang="en-G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23E264-9B7C-63E2-338D-2ADB13B23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0ACFA6-961B-3BFD-57B7-BAAF43638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CD162-CD5A-9444-90CA-BC416046A007}" type="slidenum">
              <a:rPr lang="en-GR" smtClean="0"/>
              <a:t>‹#›</a:t>
            </a:fld>
            <a:endParaRPr lang="en-GR"/>
          </a:p>
        </p:txBody>
      </p:sp>
    </p:spTree>
    <p:extLst>
      <p:ext uri="{BB962C8B-B14F-4D97-AF65-F5344CB8AC3E}">
        <p14:creationId xmlns:p14="http://schemas.microsoft.com/office/powerpoint/2010/main" val="31191359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6545CD-AD04-141A-2F8B-C77DDFB244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6D8C0-F2EB-344F-86EC-314F17359D5A}" type="datetimeFigureOut">
              <a:rPr lang="en-GR" smtClean="0"/>
              <a:t>15/9/22</a:t>
            </a:fld>
            <a:endParaRPr lang="en-G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BE06056-227F-2054-D269-F9E9F525DC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74C065-B72C-A00E-A4A8-D01490C835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CD162-CD5A-9444-90CA-BC416046A007}" type="slidenum">
              <a:rPr lang="en-GR" smtClean="0"/>
              <a:t>‹#›</a:t>
            </a:fld>
            <a:endParaRPr lang="en-GR"/>
          </a:p>
        </p:txBody>
      </p:sp>
    </p:spTree>
    <p:extLst>
      <p:ext uri="{BB962C8B-B14F-4D97-AF65-F5344CB8AC3E}">
        <p14:creationId xmlns:p14="http://schemas.microsoft.com/office/powerpoint/2010/main" val="22141585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84D3E-637E-E866-0812-61A4B07642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G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DF7491-9903-16D3-CBD5-C711CA8B02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7F278D-1AF4-4F47-02A1-5B2D953DB2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2770AF-1F3A-6DBE-9039-F11617CCB3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6D8C0-F2EB-344F-86EC-314F17359D5A}" type="datetimeFigureOut">
              <a:rPr lang="en-GR" smtClean="0"/>
              <a:t>15/9/22</a:t>
            </a:fld>
            <a:endParaRPr lang="en-G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CC910F-315A-410D-C4AB-F555B72802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831D91-1FE8-4EEB-CA34-695110A9B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CD162-CD5A-9444-90CA-BC416046A007}" type="slidenum">
              <a:rPr lang="en-GR" smtClean="0"/>
              <a:t>‹#›</a:t>
            </a:fld>
            <a:endParaRPr lang="en-GR"/>
          </a:p>
        </p:txBody>
      </p:sp>
    </p:spTree>
    <p:extLst>
      <p:ext uri="{BB962C8B-B14F-4D97-AF65-F5344CB8AC3E}">
        <p14:creationId xmlns:p14="http://schemas.microsoft.com/office/powerpoint/2010/main" val="21504364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057C02-0917-EF45-6832-6B336360E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G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475055B-06E0-515B-244D-F6CE227796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FF0667-4177-4D4F-6631-C1A9F0C273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6A36E5-B0FD-C847-AA85-5AA4542943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6D8C0-F2EB-344F-86EC-314F17359D5A}" type="datetimeFigureOut">
              <a:rPr lang="en-GR" smtClean="0"/>
              <a:t>15/9/22</a:t>
            </a:fld>
            <a:endParaRPr lang="en-G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8D5EF0-8A90-A6BD-E004-267E5CC89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79F3A3-7B17-9C8E-FAD1-AFE7B103F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CD162-CD5A-9444-90CA-BC416046A007}" type="slidenum">
              <a:rPr lang="en-GR" smtClean="0"/>
              <a:t>‹#›</a:t>
            </a:fld>
            <a:endParaRPr lang="en-GR"/>
          </a:p>
        </p:txBody>
      </p:sp>
    </p:spTree>
    <p:extLst>
      <p:ext uri="{BB962C8B-B14F-4D97-AF65-F5344CB8AC3E}">
        <p14:creationId xmlns:p14="http://schemas.microsoft.com/office/powerpoint/2010/main" val="13807565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158AD98-093C-F866-0049-E8F181E84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G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5DEFA1-5053-18A5-C4D1-CA1A697362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D0035A-77CF-098F-BF5C-5EC6757CFA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66D8C0-F2EB-344F-86EC-314F17359D5A}" type="datetimeFigureOut">
              <a:rPr lang="en-GR" smtClean="0"/>
              <a:t>15/9/22</a:t>
            </a:fld>
            <a:endParaRPr lang="en-G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175104-E592-292F-3D94-BE6E8D32C4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2770E7-90DA-DB22-F9E7-B21858DB01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DCD162-CD5A-9444-90CA-BC416046A007}" type="slidenum">
              <a:rPr lang="en-GR" smtClean="0"/>
              <a:t>‹#›</a:t>
            </a:fld>
            <a:endParaRPr lang="en-GR"/>
          </a:p>
        </p:txBody>
      </p:sp>
    </p:spTree>
    <p:extLst>
      <p:ext uri="{BB962C8B-B14F-4D97-AF65-F5344CB8AC3E}">
        <p14:creationId xmlns:p14="http://schemas.microsoft.com/office/powerpoint/2010/main" val="6651749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G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9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outdoor, dark, light, night&#10;&#10;Description automatically generated">
            <a:extLst>
              <a:ext uri="{FF2B5EF4-FFF2-40B4-BE49-F238E27FC236}">
                <a16:creationId xmlns:a16="http://schemas.microsoft.com/office/drawing/2014/main" id="{CB364036-50CB-CA0E-FD75-50FEE1B6F5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59" t="9091" r="10660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4F2B3E-2C0C-EFB5-7A98-EFA41AFEAF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05879" y="377795"/>
            <a:ext cx="4023360" cy="642080"/>
          </a:xfrm>
        </p:spPr>
        <p:txBody>
          <a:bodyPr anchor="b">
            <a:normAutofit/>
          </a:bodyPr>
          <a:lstStyle/>
          <a:p>
            <a:pPr algn="l"/>
            <a:r>
              <a:rPr lang="en-GR" sz="1800" dirty="0">
                <a:solidFill>
                  <a:srgbClr val="00DEEF"/>
                </a:solidFill>
              </a:rPr>
              <a:t>DEPARTMENT OF COMPUTER ENGINEERING AND INFORMATICS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BF6B88-B361-5ECF-BE94-9397635911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0856" y="4776591"/>
            <a:ext cx="4023359" cy="1208141"/>
          </a:xfrm>
        </p:spPr>
        <p:txBody>
          <a:bodyPr>
            <a:normAutofit/>
          </a:bodyPr>
          <a:lstStyle/>
          <a:p>
            <a:pPr algn="l"/>
            <a:r>
              <a:rPr lang="en-GR" sz="2000" dirty="0">
                <a:solidFill>
                  <a:srgbClr val="00E1BD"/>
                </a:solidFill>
              </a:rPr>
              <a:t>APACHE SPARK PROJECT PRESENTATION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25F21B-9699-B605-7CF9-948A76622AC5}"/>
              </a:ext>
            </a:extLst>
          </p:cNvPr>
          <p:cNvSpPr txBox="1"/>
          <p:nvPr/>
        </p:nvSpPr>
        <p:spPr>
          <a:xfrm>
            <a:off x="9655958" y="188897"/>
            <a:ext cx="3658085" cy="3777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R" dirty="0">
                <a:solidFill>
                  <a:srgbClr val="00DEEF"/>
                </a:solidFill>
              </a:rPr>
              <a:t>UNIVERSITY OF PATRAS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1487CA-D9CD-83FC-090D-35783BE9D6D3}"/>
              </a:ext>
            </a:extLst>
          </p:cNvPr>
          <p:cNvSpPr txBox="1"/>
          <p:nvPr/>
        </p:nvSpPr>
        <p:spPr>
          <a:xfrm>
            <a:off x="477980" y="1655883"/>
            <a:ext cx="46246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R" dirty="0">
                <a:solidFill>
                  <a:srgbClr val="00DEEF"/>
                </a:solidFill>
              </a:rPr>
              <a:t>COURSE : </a:t>
            </a:r>
            <a:r>
              <a:rPr lang="en-GB" dirty="0">
                <a:solidFill>
                  <a:srgbClr val="00DEEF"/>
                </a:solidFill>
              </a:rPr>
              <a:t>DECENTRALIZED SYSTEMS FOR BIG DATA MANAGEMENT</a:t>
            </a:r>
          </a:p>
          <a:p>
            <a:r>
              <a:rPr lang="en-GR" dirty="0">
                <a:solidFill>
                  <a:srgbClr val="00DEEF"/>
                </a:solidFill>
              </a:rPr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90F4BDA-7667-1D51-662F-40949943FEB2}"/>
              </a:ext>
            </a:extLst>
          </p:cNvPr>
          <p:cNvSpPr txBox="1"/>
          <p:nvPr/>
        </p:nvSpPr>
        <p:spPr>
          <a:xfrm>
            <a:off x="477980" y="2967335"/>
            <a:ext cx="39021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DEEF"/>
                </a:solidFill>
              </a:rPr>
              <a:t>TEACHING PROFESSORS :</a:t>
            </a:r>
          </a:p>
          <a:p>
            <a:r>
              <a:rPr lang="en-US" dirty="0">
                <a:solidFill>
                  <a:srgbClr val="00DEEF"/>
                </a:solidFill>
              </a:rPr>
              <a:t>SIOUTAS SPYRIDON</a:t>
            </a:r>
          </a:p>
          <a:p>
            <a:r>
              <a:rPr lang="en-US" dirty="0">
                <a:solidFill>
                  <a:srgbClr val="00DEEF"/>
                </a:solidFill>
              </a:rPr>
              <a:t>VONITSANOS GERASIMOS </a:t>
            </a:r>
            <a:endParaRPr lang="en-GR" dirty="0">
              <a:solidFill>
                <a:srgbClr val="00DEEF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2E101B8-8A7D-4332-2D81-85EB924B0A2C}"/>
              </a:ext>
            </a:extLst>
          </p:cNvPr>
          <p:cNvSpPr txBox="1"/>
          <p:nvPr/>
        </p:nvSpPr>
        <p:spPr>
          <a:xfrm>
            <a:off x="7857743" y="5380662"/>
            <a:ext cx="433425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R" dirty="0">
                <a:solidFill>
                  <a:srgbClr val="00DEEF"/>
                </a:solidFill>
              </a:rPr>
              <a:t>PRESENTED BY :</a:t>
            </a:r>
          </a:p>
          <a:p>
            <a:r>
              <a:rPr lang="en-GR" dirty="0">
                <a:solidFill>
                  <a:srgbClr val="00DEEF"/>
                </a:solidFill>
              </a:rPr>
              <a:t>EVANGELOS GERARIDIS</a:t>
            </a:r>
          </a:p>
          <a:p>
            <a:endParaRPr lang="en-GR" dirty="0">
              <a:solidFill>
                <a:srgbClr val="00DEEF"/>
              </a:solidFill>
            </a:endParaRPr>
          </a:p>
          <a:p>
            <a:endParaRPr lang="en-GR" dirty="0">
              <a:solidFill>
                <a:srgbClr val="00DEEF"/>
              </a:solidFill>
            </a:endParaRPr>
          </a:p>
          <a:p>
            <a:r>
              <a:rPr lang="en-GR" dirty="0">
                <a:solidFill>
                  <a:srgbClr val="00DEEF"/>
                </a:solidFill>
              </a:rPr>
              <a:t>	                           DATE :  30/06/2022</a:t>
            </a:r>
          </a:p>
        </p:txBody>
      </p:sp>
      <p:pic>
        <p:nvPicPr>
          <p:cNvPr id="31" name="Picture 30" descr="A picture containing text, mollusk, invertebrate&#10;&#10;Description automatically generated">
            <a:extLst>
              <a:ext uri="{FF2B5EF4-FFF2-40B4-BE49-F238E27FC236}">
                <a16:creationId xmlns:a16="http://schemas.microsoft.com/office/drawing/2014/main" id="{74979A96-E18E-5C66-BEE7-052F5FA828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7495" y="279465"/>
            <a:ext cx="853440" cy="740410"/>
          </a:xfrm>
          <a:prstGeom prst="rect">
            <a:avLst/>
          </a:prstGeom>
        </p:spPr>
      </p:pic>
      <p:pic>
        <p:nvPicPr>
          <p:cNvPr id="33" name="Picture 32" descr="Logo, company name&#10;&#10;Description automatically generated">
            <a:extLst>
              <a:ext uri="{FF2B5EF4-FFF2-40B4-BE49-F238E27FC236}">
                <a16:creationId xmlns:a16="http://schemas.microsoft.com/office/drawing/2014/main" id="{DE77ACDA-DC0A-30E3-8119-703D644B7E9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3420" y="-14514"/>
            <a:ext cx="853441" cy="789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3013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1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picture containing web, outdoor object&#10;&#10;Description automatically generated">
            <a:extLst>
              <a:ext uri="{FF2B5EF4-FFF2-40B4-BE49-F238E27FC236}">
                <a16:creationId xmlns:a16="http://schemas.microsoft.com/office/drawing/2014/main" id="{CAD933B6-C41D-BBEF-739C-E7705CB89C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09" t="8100" r="10070" b="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F36264-E7CF-6E64-3D54-68C36C70012B}"/>
              </a:ext>
            </a:extLst>
          </p:cNvPr>
          <p:cNvSpPr txBox="1"/>
          <p:nvPr/>
        </p:nvSpPr>
        <p:spPr>
          <a:xfrm>
            <a:off x="1063256" y="637953"/>
            <a:ext cx="3242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R" sz="2400" b="1" i="1" dirty="0">
                <a:solidFill>
                  <a:srgbClr val="008F95"/>
                </a:solidFill>
              </a:rPr>
              <a:t>FIFTH QUERY :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F3ADF35-F23F-1940-552C-034DCBBD90D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809" y="2132012"/>
            <a:ext cx="5731510" cy="92333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295665B-38F3-3C8F-4BCD-5CCD270BC738}"/>
              </a:ext>
            </a:extLst>
          </p:cNvPr>
          <p:cNvSpPr txBox="1"/>
          <p:nvPr/>
        </p:nvSpPr>
        <p:spPr>
          <a:xfrm>
            <a:off x="239809" y="1245615"/>
            <a:ext cx="39872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GR" dirty="0">
                <a:solidFill>
                  <a:srgbClr val="008F95"/>
                </a:solidFill>
              </a:rPr>
              <a:t>TOP 5 MONTHS WITH THE HIGHEST RECYCLED AMMOUNT REGARDLESS OF YEAR AND TYPE.</a:t>
            </a:r>
          </a:p>
        </p:txBody>
      </p:sp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8434A42D-987B-1562-E867-4AF2839EE5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809" y="3966081"/>
            <a:ext cx="5731510" cy="1623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2134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1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picture containing web, outdoor object&#10;&#10;Description automatically generated">
            <a:extLst>
              <a:ext uri="{FF2B5EF4-FFF2-40B4-BE49-F238E27FC236}">
                <a16:creationId xmlns:a16="http://schemas.microsoft.com/office/drawing/2014/main" id="{CAD933B6-C41D-BBEF-739C-E7705CB89C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09" t="8100" r="10070" b="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50D0E6-7F43-B249-41F0-40ED7383850B}"/>
              </a:ext>
            </a:extLst>
          </p:cNvPr>
          <p:cNvSpPr txBox="1"/>
          <p:nvPr/>
        </p:nvSpPr>
        <p:spPr>
          <a:xfrm>
            <a:off x="1063256" y="637953"/>
            <a:ext cx="3242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R" sz="2400" b="1" i="1" dirty="0">
                <a:solidFill>
                  <a:srgbClr val="008F95"/>
                </a:solidFill>
              </a:rPr>
              <a:t>SIXTH QUERY :</a:t>
            </a:r>
          </a:p>
        </p:txBody>
      </p:sp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07C37311-60BC-16E5-35A1-DAB431480D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729" y="2183905"/>
            <a:ext cx="5449997" cy="85700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2148467-8337-7496-A9CA-07E841C9149C}"/>
              </a:ext>
            </a:extLst>
          </p:cNvPr>
          <p:cNvSpPr txBox="1"/>
          <p:nvPr/>
        </p:nvSpPr>
        <p:spPr>
          <a:xfrm>
            <a:off x="142729" y="1414130"/>
            <a:ext cx="54499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GR" dirty="0">
                <a:solidFill>
                  <a:srgbClr val="008F95"/>
                </a:solidFill>
              </a:rPr>
              <a:t>TOTAL OF RECYCLED AMMOUNT OF ALL MATERIALS PER YEAR</a:t>
            </a:r>
          </a:p>
        </p:txBody>
      </p:sp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CC811157-E954-41FB-602A-729B6D7E9C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5980" y="931431"/>
            <a:ext cx="3518535" cy="2258060"/>
          </a:xfrm>
          <a:prstGeom prst="rect">
            <a:avLst/>
          </a:prstGeom>
        </p:spPr>
      </p:pic>
      <p:pic>
        <p:nvPicPr>
          <p:cNvPr id="12" name="Picture 11" descr="Text&#10;&#10;Description automatically generated">
            <a:extLst>
              <a:ext uri="{FF2B5EF4-FFF2-40B4-BE49-F238E27FC236}">
                <a16:creationId xmlns:a16="http://schemas.microsoft.com/office/drawing/2014/main" id="{85AF6D98-283B-7EAC-18E8-53B5FFBCBA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729" y="4001885"/>
            <a:ext cx="5731510" cy="79565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700225B-C5A6-66D7-22EF-2C968CEC7FE4}"/>
              </a:ext>
            </a:extLst>
          </p:cNvPr>
          <p:cNvSpPr txBox="1"/>
          <p:nvPr/>
        </p:nvSpPr>
        <p:spPr>
          <a:xfrm>
            <a:off x="142729" y="3429000"/>
            <a:ext cx="53436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>
                <a:solidFill>
                  <a:srgbClr val="008F95"/>
                </a:solidFill>
              </a:rPr>
              <a:t>TOTAL OF RECYCLED QUANTITY OF EACH MATERIAL PER YEAR</a:t>
            </a:r>
            <a:endParaRPr lang="en-GR" dirty="0">
              <a:solidFill>
                <a:srgbClr val="008F95"/>
              </a:solidFill>
            </a:endParaRPr>
          </a:p>
        </p:txBody>
      </p:sp>
      <p:pic>
        <p:nvPicPr>
          <p:cNvPr id="17" name="Picture 16" descr="Text&#10;&#10;Description automatically generated">
            <a:extLst>
              <a:ext uri="{FF2B5EF4-FFF2-40B4-BE49-F238E27FC236}">
                <a16:creationId xmlns:a16="http://schemas.microsoft.com/office/drawing/2014/main" id="{F370E5E4-F2A1-EE98-BDB1-7974F1A50E0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9573" y="3285460"/>
            <a:ext cx="4865636" cy="3572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6134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1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picture containing web, outdoor object&#10;&#10;Description automatically generated">
            <a:extLst>
              <a:ext uri="{FF2B5EF4-FFF2-40B4-BE49-F238E27FC236}">
                <a16:creationId xmlns:a16="http://schemas.microsoft.com/office/drawing/2014/main" id="{CAD933B6-C41D-BBEF-739C-E7705CB89C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09" t="8100" r="10070" b="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A02499-C30C-40D0-7E5B-2767036BB34D}"/>
              </a:ext>
            </a:extLst>
          </p:cNvPr>
          <p:cNvSpPr txBox="1"/>
          <p:nvPr/>
        </p:nvSpPr>
        <p:spPr>
          <a:xfrm>
            <a:off x="1063256" y="637953"/>
            <a:ext cx="3242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R" sz="2400" b="1" i="1" dirty="0">
                <a:solidFill>
                  <a:srgbClr val="008F95"/>
                </a:solidFill>
              </a:rPr>
              <a:t>SEVENTH QUERY :</a:t>
            </a:r>
          </a:p>
        </p:txBody>
      </p:sp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80F4737E-022F-9C12-DF04-4D0C044C2D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333" y="2307717"/>
            <a:ext cx="5731510" cy="871220"/>
          </a:xfrm>
          <a:prstGeom prst="rect">
            <a:avLst/>
          </a:prstGeom>
        </p:spPr>
      </p:pic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E532E7C5-112F-1EE3-5CE3-6578F21DF4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333" y="3501129"/>
            <a:ext cx="5731510" cy="30137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69EE39D-16F6-76A9-F6DA-D9DB93981220}"/>
              </a:ext>
            </a:extLst>
          </p:cNvPr>
          <p:cNvSpPr txBox="1"/>
          <p:nvPr/>
        </p:nvSpPr>
        <p:spPr>
          <a:xfrm>
            <a:off x="424814" y="1427404"/>
            <a:ext cx="70392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GR" dirty="0">
                <a:solidFill>
                  <a:srgbClr val="008F95"/>
                </a:solidFill>
              </a:rPr>
              <a:t>TOTAL OF RECYCLED AMMOUNT OF EACH MATERIALS THROUGH THE 12 YEARS OF COLLECTED DATA. (REGARDLESS OF EACH YEAR) </a:t>
            </a:r>
          </a:p>
        </p:txBody>
      </p:sp>
    </p:spTree>
    <p:extLst>
      <p:ext uri="{BB962C8B-B14F-4D97-AF65-F5344CB8AC3E}">
        <p14:creationId xmlns:p14="http://schemas.microsoft.com/office/powerpoint/2010/main" val="904587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1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picture containing web, outdoor object&#10;&#10;Description automatically generated">
            <a:extLst>
              <a:ext uri="{FF2B5EF4-FFF2-40B4-BE49-F238E27FC236}">
                <a16:creationId xmlns:a16="http://schemas.microsoft.com/office/drawing/2014/main" id="{CAD933B6-C41D-BBEF-739C-E7705CB89C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09" t="8100" r="10070" b="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D2BDC7E-DA18-73F3-254C-9E85BCCC70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0845" y="217328"/>
            <a:ext cx="10109791" cy="1325563"/>
          </a:xfrm>
        </p:spPr>
        <p:txBody>
          <a:bodyPr>
            <a:normAutofit/>
          </a:bodyPr>
          <a:lstStyle/>
          <a:p>
            <a:r>
              <a:rPr lang="en-US" sz="2400" b="1" i="1" dirty="0">
                <a:solidFill>
                  <a:srgbClr val="008F95"/>
                </a:solidFill>
                <a:latin typeface="+mn-lt"/>
              </a:rPr>
              <a:t>CONTENTS </a:t>
            </a:r>
            <a:r>
              <a:rPr lang="el-GR" sz="2400" b="1" i="1" dirty="0">
                <a:solidFill>
                  <a:srgbClr val="008F95"/>
                </a:solidFill>
                <a:latin typeface="+mn-lt"/>
              </a:rPr>
              <a:t>:</a:t>
            </a:r>
            <a:endParaRPr lang="en-GR" sz="2400" b="1" i="1" dirty="0">
              <a:solidFill>
                <a:srgbClr val="008F95"/>
              </a:solidFill>
              <a:latin typeface="+mn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D31A4BC-AE96-2C98-6C4A-4586C5F4E8B3}"/>
              </a:ext>
            </a:extLst>
          </p:cNvPr>
          <p:cNvSpPr txBox="1"/>
          <p:nvPr/>
        </p:nvSpPr>
        <p:spPr>
          <a:xfrm>
            <a:off x="1626781" y="1318437"/>
            <a:ext cx="4469219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00E1BD"/>
              </a:buClr>
              <a:buFont typeface="Wingdings" pitchFamily="2" charset="2"/>
              <a:buChar char="Ø"/>
            </a:pPr>
            <a:r>
              <a:rPr lang="en-GR" dirty="0"/>
              <a:t> </a:t>
            </a:r>
            <a:r>
              <a:rPr lang="en-GR" b="1" i="1" dirty="0">
                <a:solidFill>
                  <a:srgbClr val="008F95"/>
                </a:solidFill>
              </a:rPr>
              <a:t>INITIALIZING PYSPARK :</a:t>
            </a:r>
          </a:p>
          <a:p>
            <a:pPr marL="285750" indent="-285750">
              <a:buClr>
                <a:srgbClr val="00E1BD"/>
              </a:buClr>
              <a:buFont typeface="Wingdings" pitchFamily="2" charset="2"/>
              <a:buChar char="Ø"/>
            </a:pPr>
            <a:endParaRPr lang="en-GR" b="1" i="1" dirty="0">
              <a:solidFill>
                <a:srgbClr val="008F95"/>
              </a:solidFill>
            </a:endParaRPr>
          </a:p>
          <a:p>
            <a:pPr marL="285750" indent="-285750">
              <a:buClr>
                <a:srgbClr val="00E1BD"/>
              </a:buClr>
              <a:buFont typeface="Wingdings" pitchFamily="2" charset="2"/>
              <a:buChar char="Ø"/>
            </a:pPr>
            <a:r>
              <a:rPr lang="en-GR" b="1" i="1" dirty="0">
                <a:solidFill>
                  <a:srgbClr val="008F95"/>
                </a:solidFill>
              </a:rPr>
              <a:t> GLIMPSE ON THE DATASET</a:t>
            </a:r>
          </a:p>
          <a:p>
            <a:pPr marL="285750" indent="-285750">
              <a:buClr>
                <a:srgbClr val="00E1BD"/>
              </a:buClr>
              <a:buFont typeface="Wingdings" pitchFamily="2" charset="2"/>
              <a:buChar char="Ø"/>
            </a:pPr>
            <a:endParaRPr lang="en-GR" b="1" i="1" dirty="0">
              <a:solidFill>
                <a:srgbClr val="008F95"/>
              </a:solidFill>
            </a:endParaRPr>
          </a:p>
          <a:p>
            <a:pPr marL="285750" indent="-285750">
              <a:buClr>
                <a:srgbClr val="00E1BD"/>
              </a:buClr>
              <a:buFont typeface="Wingdings" pitchFamily="2" charset="2"/>
              <a:buChar char="Ø"/>
            </a:pPr>
            <a:r>
              <a:rPr lang="en-GR" b="1" i="1" dirty="0">
                <a:solidFill>
                  <a:srgbClr val="008F95"/>
                </a:solidFill>
              </a:rPr>
              <a:t>PREPROCESSING</a:t>
            </a:r>
          </a:p>
          <a:p>
            <a:pPr marL="285750" indent="-285750">
              <a:buClr>
                <a:srgbClr val="00E1BD"/>
              </a:buClr>
              <a:buFont typeface="Wingdings" pitchFamily="2" charset="2"/>
              <a:buChar char="Ø"/>
            </a:pPr>
            <a:endParaRPr lang="en-GR" b="1" i="1" dirty="0">
              <a:solidFill>
                <a:srgbClr val="008F95"/>
              </a:solidFill>
            </a:endParaRPr>
          </a:p>
          <a:p>
            <a:pPr marL="285750" indent="-285750">
              <a:buClr>
                <a:srgbClr val="00E1BD"/>
              </a:buClr>
              <a:buFont typeface="Wingdings" pitchFamily="2" charset="2"/>
              <a:buChar char="Ø"/>
            </a:pPr>
            <a:r>
              <a:rPr lang="en-GR" b="1" i="1" dirty="0">
                <a:solidFill>
                  <a:srgbClr val="008F95"/>
                </a:solidFill>
              </a:rPr>
              <a:t>QUERY ONE</a:t>
            </a:r>
          </a:p>
          <a:p>
            <a:pPr marL="285750" indent="-285750">
              <a:buClr>
                <a:srgbClr val="00E1BD"/>
              </a:buClr>
              <a:buFont typeface="Wingdings" pitchFamily="2" charset="2"/>
              <a:buChar char="Ø"/>
            </a:pPr>
            <a:endParaRPr lang="en-GR" b="1" i="1" dirty="0">
              <a:solidFill>
                <a:srgbClr val="008F95"/>
              </a:solidFill>
            </a:endParaRPr>
          </a:p>
          <a:p>
            <a:pPr marL="285750" indent="-285750">
              <a:buClr>
                <a:srgbClr val="00E1BD"/>
              </a:buClr>
              <a:buFont typeface="Wingdings" pitchFamily="2" charset="2"/>
              <a:buChar char="Ø"/>
            </a:pPr>
            <a:r>
              <a:rPr lang="en-GR" b="1" i="1" dirty="0">
                <a:solidFill>
                  <a:srgbClr val="008F95"/>
                </a:solidFill>
              </a:rPr>
              <a:t>QUERY TWO </a:t>
            </a:r>
          </a:p>
          <a:p>
            <a:pPr marL="285750" indent="-285750">
              <a:buClr>
                <a:srgbClr val="00E1BD"/>
              </a:buClr>
              <a:buFont typeface="Wingdings" pitchFamily="2" charset="2"/>
              <a:buChar char="Ø"/>
            </a:pPr>
            <a:endParaRPr lang="en-GR" b="1" i="1" dirty="0">
              <a:solidFill>
                <a:srgbClr val="008F95"/>
              </a:solidFill>
            </a:endParaRPr>
          </a:p>
          <a:p>
            <a:pPr marL="285750" indent="-285750">
              <a:buClr>
                <a:srgbClr val="00E1BD"/>
              </a:buClr>
              <a:buFont typeface="Wingdings" pitchFamily="2" charset="2"/>
              <a:buChar char="Ø"/>
            </a:pPr>
            <a:r>
              <a:rPr lang="en-GR" b="1" i="1" dirty="0">
                <a:solidFill>
                  <a:srgbClr val="008F95"/>
                </a:solidFill>
              </a:rPr>
              <a:t>QUERY THREE</a:t>
            </a:r>
          </a:p>
          <a:p>
            <a:pPr marL="285750" indent="-285750">
              <a:buClr>
                <a:srgbClr val="00E1BD"/>
              </a:buClr>
              <a:buFont typeface="Wingdings" pitchFamily="2" charset="2"/>
              <a:buChar char="Ø"/>
            </a:pPr>
            <a:endParaRPr lang="en-GR" b="1" i="1" dirty="0">
              <a:solidFill>
                <a:srgbClr val="008F95"/>
              </a:solidFill>
            </a:endParaRPr>
          </a:p>
          <a:p>
            <a:pPr marL="285750" indent="-285750">
              <a:buClr>
                <a:srgbClr val="00E1BD"/>
              </a:buClr>
              <a:buFont typeface="Wingdings" pitchFamily="2" charset="2"/>
              <a:buChar char="Ø"/>
            </a:pPr>
            <a:r>
              <a:rPr lang="en-GR" b="1" i="1" dirty="0">
                <a:solidFill>
                  <a:srgbClr val="008F95"/>
                </a:solidFill>
              </a:rPr>
              <a:t>QUERY FOUR</a:t>
            </a:r>
          </a:p>
          <a:p>
            <a:pPr marL="285750" indent="-285750">
              <a:buClr>
                <a:srgbClr val="00E1BD"/>
              </a:buClr>
              <a:buFont typeface="Wingdings" pitchFamily="2" charset="2"/>
              <a:buChar char="Ø"/>
            </a:pPr>
            <a:endParaRPr lang="en-GR" b="1" i="1" dirty="0">
              <a:solidFill>
                <a:srgbClr val="008F95"/>
              </a:solidFill>
            </a:endParaRPr>
          </a:p>
          <a:p>
            <a:pPr marL="285750" indent="-285750">
              <a:buClr>
                <a:srgbClr val="00E1BD"/>
              </a:buClr>
              <a:buFont typeface="Wingdings" pitchFamily="2" charset="2"/>
              <a:buChar char="Ø"/>
            </a:pPr>
            <a:r>
              <a:rPr lang="en-GR" b="1" i="1" dirty="0">
                <a:solidFill>
                  <a:srgbClr val="008F95"/>
                </a:solidFill>
              </a:rPr>
              <a:t>QUERY FIVE</a:t>
            </a:r>
          </a:p>
          <a:p>
            <a:pPr marL="285750" indent="-285750">
              <a:buClr>
                <a:srgbClr val="00E1BD"/>
              </a:buClr>
              <a:buFont typeface="Wingdings" pitchFamily="2" charset="2"/>
              <a:buChar char="Ø"/>
            </a:pPr>
            <a:endParaRPr lang="en-GR" b="1" i="1" dirty="0">
              <a:solidFill>
                <a:srgbClr val="008F95"/>
              </a:solidFill>
            </a:endParaRPr>
          </a:p>
          <a:p>
            <a:pPr marL="285750" indent="-285750">
              <a:buClr>
                <a:srgbClr val="00E1BD"/>
              </a:buClr>
              <a:buFont typeface="Wingdings" pitchFamily="2" charset="2"/>
              <a:buChar char="Ø"/>
            </a:pPr>
            <a:r>
              <a:rPr lang="en-GR" b="1" i="1" dirty="0">
                <a:solidFill>
                  <a:srgbClr val="008F95"/>
                </a:solidFill>
              </a:rPr>
              <a:t>QUERY SIX</a:t>
            </a:r>
          </a:p>
          <a:p>
            <a:pPr marL="285750" indent="-285750">
              <a:buClr>
                <a:srgbClr val="00E1BD"/>
              </a:buClr>
              <a:buFont typeface="Wingdings" pitchFamily="2" charset="2"/>
              <a:buChar char="Ø"/>
            </a:pPr>
            <a:endParaRPr lang="en-GR" b="1" i="1" dirty="0">
              <a:solidFill>
                <a:srgbClr val="008F95"/>
              </a:solidFill>
            </a:endParaRPr>
          </a:p>
          <a:p>
            <a:pPr marL="285750" indent="-285750">
              <a:buClr>
                <a:srgbClr val="00E1BD"/>
              </a:buClr>
              <a:buFont typeface="Wingdings" pitchFamily="2" charset="2"/>
              <a:buChar char="Ø"/>
            </a:pPr>
            <a:r>
              <a:rPr lang="en-GR" b="1" i="1" dirty="0">
                <a:solidFill>
                  <a:srgbClr val="008F95"/>
                </a:solidFill>
              </a:rPr>
              <a:t>QUERY SEVEN</a:t>
            </a:r>
          </a:p>
          <a:p>
            <a:pPr marL="285750" indent="-285750">
              <a:buClr>
                <a:srgbClr val="00E1BD"/>
              </a:buClr>
              <a:buFont typeface="Wingdings" pitchFamily="2" charset="2"/>
              <a:buChar char="Ø"/>
            </a:pPr>
            <a:endParaRPr lang="en-GR" b="1" i="1" dirty="0">
              <a:solidFill>
                <a:srgbClr val="008F95"/>
              </a:solidFill>
            </a:endParaRPr>
          </a:p>
          <a:p>
            <a:pPr marL="285750" indent="-285750">
              <a:buClr>
                <a:srgbClr val="00E1BD"/>
              </a:buClr>
              <a:buFont typeface="Wingdings" pitchFamily="2" charset="2"/>
              <a:buChar char="Ø"/>
            </a:pPr>
            <a:endParaRPr lang="en-GR" dirty="0"/>
          </a:p>
        </p:txBody>
      </p:sp>
    </p:spTree>
    <p:extLst>
      <p:ext uri="{BB962C8B-B14F-4D97-AF65-F5344CB8AC3E}">
        <p14:creationId xmlns:p14="http://schemas.microsoft.com/office/powerpoint/2010/main" val="32984524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1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picture containing web, outdoor object&#10;&#10;Description automatically generated">
            <a:extLst>
              <a:ext uri="{FF2B5EF4-FFF2-40B4-BE49-F238E27FC236}">
                <a16:creationId xmlns:a16="http://schemas.microsoft.com/office/drawing/2014/main" id="{CAD933B6-C41D-BBEF-739C-E7705CB89C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09" t="8100" r="10070" b="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D2BDC7E-DA18-73F3-254C-9E85BCCC70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3455" y="253905"/>
            <a:ext cx="3404191" cy="1325563"/>
          </a:xfrm>
        </p:spPr>
        <p:txBody>
          <a:bodyPr>
            <a:normAutofit/>
          </a:bodyPr>
          <a:lstStyle/>
          <a:p>
            <a:r>
              <a:rPr lang="en-GR" sz="2400" b="1" i="1" dirty="0">
                <a:solidFill>
                  <a:srgbClr val="008F95"/>
                </a:solidFill>
                <a:latin typeface="+mn-lt"/>
              </a:rPr>
              <a:t>INITIALIZING PYSPARK :</a:t>
            </a: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49D6294B-4982-D48A-F1F2-D89069F17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815" y="1323616"/>
            <a:ext cx="4615018" cy="20066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4C47F9A-160F-B547-0AC5-8E0F091BA605}"/>
              </a:ext>
            </a:extLst>
          </p:cNvPr>
          <p:cNvSpPr txBox="1"/>
          <p:nvPr/>
        </p:nvSpPr>
        <p:spPr>
          <a:xfrm>
            <a:off x="510363" y="3604437"/>
            <a:ext cx="42742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R" sz="2400" b="1" i="1" dirty="0">
                <a:solidFill>
                  <a:srgbClr val="008F95"/>
                </a:solidFill>
              </a:rPr>
              <a:t>IMPORTING OUR DATASET :</a:t>
            </a:r>
          </a:p>
        </p:txBody>
      </p:sp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5863BC1E-224F-9E77-F71E-009263821B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815" y="4209292"/>
            <a:ext cx="4615018" cy="1542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7902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1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picture containing web, outdoor object&#10;&#10;Description automatically generated">
            <a:extLst>
              <a:ext uri="{FF2B5EF4-FFF2-40B4-BE49-F238E27FC236}">
                <a16:creationId xmlns:a16="http://schemas.microsoft.com/office/drawing/2014/main" id="{CAD933B6-C41D-BBEF-739C-E7705CB89C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09" t="8100" r="10070" b="1"/>
          <a:stretch/>
        </p:blipFill>
        <p:spPr>
          <a:xfrm>
            <a:off x="3523488" y="0"/>
            <a:ext cx="8668512" cy="685799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B0618B-EFCB-26D2-2A5A-E8CC7D93CD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4070" y="325090"/>
            <a:ext cx="3438144" cy="1033937"/>
          </a:xfrm>
        </p:spPr>
        <p:txBody>
          <a:bodyPr anchor="b">
            <a:normAutofit/>
          </a:bodyPr>
          <a:lstStyle/>
          <a:p>
            <a:r>
              <a:rPr lang="en-GR" sz="2400" b="1" i="1" dirty="0">
                <a:solidFill>
                  <a:srgbClr val="008F95"/>
                </a:solidFill>
                <a:latin typeface="+mn-lt"/>
              </a:rPr>
              <a:t>A GLIMPSE ON OUR GIVEN DATASET  :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E65E1DC-6BA5-4089-24D7-10EAB2F473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72345"/>
            <a:ext cx="4508500" cy="528564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95334F7-5CE4-7194-4A83-C47721977C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9324" y="1080940"/>
            <a:ext cx="1198978" cy="3276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4169AFB-BED8-E4F5-91E5-946E9C49FB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66594" y="369948"/>
            <a:ext cx="1626388" cy="296914"/>
          </a:xfrm>
          <a:prstGeom prst="rect">
            <a:avLst/>
          </a:prstGeom>
        </p:spPr>
      </p:pic>
      <p:pic>
        <p:nvPicPr>
          <p:cNvPr id="20" name="Picture 19" descr="Text&#10;&#10;Description automatically generated">
            <a:extLst>
              <a:ext uri="{FF2B5EF4-FFF2-40B4-BE49-F238E27FC236}">
                <a16:creationId xmlns:a16="http://schemas.microsoft.com/office/drawing/2014/main" id="{C7CF79A7-9B09-DFC8-15F1-A93AAF6A43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56968" y="1036800"/>
            <a:ext cx="4000500" cy="11176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CEDDC93-6A3C-21BE-1195-FDC07A911440}"/>
              </a:ext>
            </a:extLst>
          </p:cNvPr>
          <p:cNvSpPr txBox="1"/>
          <p:nvPr/>
        </p:nvSpPr>
        <p:spPr>
          <a:xfrm>
            <a:off x="5026081" y="2723243"/>
            <a:ext cx="421294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R" b="1" dirty="0"/>
              <a:t>WE HAVE A PROBLEM !</a:t>
            </a:r>
          </a:p>
          <a:p>
            <a:endParaRPr lang="en-GR" b="1" dirty="0"/>
          </a:p>
          <a:p>
            <a:r>
              <a:rPr lang="en-GR" b="1" dirty="0"/>
              <a:t>DATE IS A STRING &amp; TOTAL IS A STRING</a:t>
            </a:r>
          </a:p>
          <a:p>
            <a:endParaRPr lang="en-GR" b="1" u="sng" dirty="0"/>
          </a:p>
          <a:p>
            <a:r>
              <a:rPr lang="en-GR" b="1" u="sng" dirty="0"/>
              <a:t>SOLUTION : </a:t>
            </a:r>
          </a:p>
          <a:p>
            <a:endParaRPr lang="en-GR" b="1" u="sng" dirty="0"/>
          </a:p>
          <a:p>
            <a:r>
              <a:rPr lang="en-GR" b="1" dirty="0"/>
              <a:t>DATE -&gt; DATETYPE</a:t>
            </a:r>
          </a:p>
          <a:p>
            <a:r>
              <a:rPr lang="en-GR" b="1" dirty="0"/>
              <a:t>TOTAL -&gt; INTEGER</a:t>
            </a:r>
          </a:p>
          <a:p>
            <a:endParaRPr lang="en-GR" b="1" dirty="0"/>
          </a:p>
          <a:p>
            <a:endParaRPr lang="en-GR" b="1" dirty="0"/>
          </a:p>
          <a:p>
            <a:r>
              <a:rPr lang="en-GR" b="1" dirty="0">
                <a:solidFill>
                  <a:srgbClr val="085358"/>
                </a:solidFill>
              </a:rPr>
              <a:t>WHAT ABOUT MISSING DATA ??</a:t>
            </a:r>
          </a:p>
        </p:txBody>
      </p:sp>
    </p:spTree>
    <p:extLst>
      <p:ext uri="{BB962C8B-B14F-4D97-AF65-F5344CB8AC3E}">
        <p14:creationId xmlns:p14="http://schemas.microsoft.com/office/powerpoint/2010/main" val="34523495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1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picture containing web, outdoor object&#10;&#10;Description automatically generated">
            <a:extLst>
              <a:ext uri="{FF2B5EF4-FFF2-40B4-BE49-F238E27FC236}">
                <a16:creationId xmlns:a16="http://schemas.microsoft.com/office/drawing/2014/main" id="{CAD933B6-C41D-BBEF-739C-E7705CB89C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09" t="8100" r="10070" b="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6AC30F3-F506-F2FD-5AE4-3DBF5A3E0880}"/>
              </a:ext>
            </a:extLst>
          </p:cNvPr>
          <p:cNvSpPr/>
          <p:nvPr/>
        </p:nvSpPr>
        <p:spPr>
          <a:xfrm>
            <a:off x="973455" y="695444"/>
            <a:ext cx="24540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R" sz="2400" b="1" i="1" dirty="0">
                <a:solidFill>
                  <a:srgbClr val="008F95"/>
                </a:solidFill>
              </a:rPr>
              <a:t>PREPROCESSING</a:t>
            </a:r>
            <a:r>
              <a:rPr lang="en-GR" b="1" i="1" dirty="0">
                <a:solidFill>
                  <a:srgbClr val="008F95"/>
                </a:solidFill>
              </a:rPr>
              <a:t> : </a:t>
            </a:r>
            <a:endParaRPr lang="en-GR" dirty="0"/>
          </a:p>
        </p:txBody>
      </p:sp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F7AF77BB-30AD-A89A-7D94-F9228BBC16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387" y="1189113"/>
            <a:ext cx="4870199" cy="16230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2712ED7-CC48-7137-3812-6482EAC889E9}"/>
              </a:ext>
            </a:extLst>
          </p:cNvPr>
          <p:cNvSpPr txBox="1"/>
          <p:nvPr/>
        </p:nvSpPr>
        <p:spPr>
          <a:xfrm>
            <a:off x="350386" y="2856857"/>
            <a:ext cx="48701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R" dirty="0">
                <a:solidFill>
                  <a:srgbClr val="008F95"/>
                </a:solidFill>
              </a:rPr>
              <a:t>DATE -&gt; DATETYPE</a:t>
            </a:r>
          </a:p>
          <a:p>
            <a:r>
              <a:rPr lang="en-GR" dirty="0">
                <a:solidFill>
                  <a:srgbClr val="008F95"/>
                </a:solidFill>
              </a:rPr>
              <a:t>TOTAL -&gt; INTEGER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5545EB-83B0-51B2-CD33-93CF74FF9055}"/>
              </a:ext>
            </a:extLst>
          </p:cNvPr>
          <p:cNvSpPr txBox="1"/>
          <p:nvPr/>
        </p:nvSpPr>
        <p:spPr>
          <a:xfrm>
            <a:off x="606056" y="3678865"/>
            <a:ext cx="3806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R" b="1" i="1" dirty="0">
                <a:solidFill>
                  <a:srgbClr val="008F95"/>
                </a:solidFill>
              </a:rPr>
              <a:t>MISSING VALUES ?</a:t>
            </a:r>
          </a:p>
        </p:txBody>
      </p:sp>
      <p:pic>
        <p:nvPicPr>
          <p:cNvPr id="17" name="Picture 16" descr="Text&#10;&#10;Description automatically generated">
            <a:extLst>
              <a:ext uri="{FF2B5EF4-FFF2-40B4-BE49-F238E27FC236}">
                <a16:creationId xmlns:a16="http://schemas.microsoft.com/office/drawing/2014/main" id="{346F24EB-E321-AE67-959F-A575B7AED1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0842" y="1189113"/>
            <a:ext cx="2750185" cy="10541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D7D7CD0-7129-5458-41E0-C0EE37646D2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47" y="4134524"/>
            <a:ext cx="3009900" cy="1651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F4BDBFD-80E3-EC9A-D300-F992736ED14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135" y="4515410"/>
            <a:ext cx="5731510" cy="198755"/>
          </a:xfrm>
          <a:prstGeom prst="rect">
            <a:avLst/>
          </a:prstGeom>
        </p:spPr>
      </p:pic>
      <p:pic>
        <p:nvPicPr>
          <p:cNvPr id="21" name="Picture 20" descr="Timeline&#10;&#10;Description automatically generated">
            <a:extLst>
              <a:ext uri="{FF2B5EF4-FFF2-40B4-BE49-F238E27FC236}">
                <a16:creationId xmlns:a16="http://schemas.microsoft.com/office/drawing/2014/main" id="{A067B4A4-49BB-A454-750D-488DAF59CD5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5519" y="4506649"/>
            <a:ext cx="2584450" cy="72456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4F8691F-D5B2-48F3-B74B-487A5215CF46}"/>
              </a:ext>
            </a:extLst>
          </p:cNvPr>
          <p:cNvSpPr txBox="1"/>
          <p:nvPr/>
        </p:nvSpPr>
        <p:spPr>
          <a:xfrm>
            <a:off x="4061637" y="4714165"/>
            <a:ext cx="2369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R" dirty="0">
                <a:solidFill>
                  <a:srgbClr val="008F95"/>
                </a:solidFill>
              </a:rPr>
              <a:t>0 # of nan values -&gt; </a:t>
            </a:r>
          </a:p>
          <a:p>
            <a:r>
              <a:rPr lang="en-GB" dirty="0">
                <a:solidFill>
                  <a:srgbClr val="008F95"/>
                </a:solidFill>
              </a:rPr>
              <a:t>N</a:t>
            </a:r>
            <a:r>
              <a:rPr lang="en-GR" dirty="0">
                <a:solidFill>
                  <a:srgbClr val="008F95"/>
                </a:solidFill>
              </a:rPr>
              <a:t>o missing values</a:t>
            </a:r>
          </a:p>
        </p:txBody>
      </p:sp>
    </p:spTree>
    <p:extLst>
      <p:ext uri="{BB962C8B-B14F-4D97-AF65-F5344CB8AC3E}">
        <p14:creationId xmlns:p14="http://schemas.microsoft.com/office/powerpoint/2010/main" val="6354811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1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picture containing web, outdoor object&#10;&#10;Description automatically generated">
            <a:extLst>
              <a:ext uri="{FF2B5EF4-FFF2-40B4-BE49-F238E27FC236}">
                <a16:creationId xmlns:a16="http://schemas.microsoft.com/office/drawing/2014/main" id="{CAD933B6-C41D-BBEF-739C-E7705CB89C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09" t="8100" r="10070" b="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F1390A-E89B-801B-3570-D279F52B4B5D}"/>
              </a:ext>
            </a:extLst>
          </p:cNvPr>
          <p:cNvSpPr txBox="1"/>
          <p:nvPr/>
        </p:nvSpPr>
        <p:spPr>
          <a:xfrm>
            <a:off x="1137684" y="606056"/>
            <a:ext cx="44231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R" sz="2400" b="1" i="1" dirty="0">
                <a:solidFill>
                  <a:srgbClr val="008F95"/>
                </a:solidFill>
              </a:rPr>
              <a:t>FIRST QUERY :</a:t>
            </a:r>
          </a:p>
        </p:txBody>
      </p:sp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82DCB654-8D44-87DF-A766-F0DB911DC87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597" y="1760221"/>
            <a:ext cx="5387369" cy="145516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92C261E-D9F9-1D7F-8EB5-021DDF07EDBA}"/>
              </a:ext>
            </a:extLst>
          </p:cNvPr>
          <p:cNvSpPr txBox="1"/>
          <p:nvPr/>
        </p:nvSpPr>
        <p:spPr>
          <a:xfrm>
            <a:off x="1701209" y="1236536"/>
            <a:ext cx="4231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R" dirty="0">
                <a:solidFill>
                  <a:srgbClr val="008F95"/>
                </a:solidFill>
              </a:rPr>
              <a:t>Average of recycled types in tons :</a:t>
            </a:r>
          </a:p>
        </p:txBody>
      </p:sp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B71A8976-C285-AD5D-728E-FEE20C783B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418" y="3633467"/>
            <a:ext cx="3723870" cy="2522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4190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1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picture containing web, outdoor object&#10;&#10;Description automatically generated">
            <a:extLst>
              <a:ext uri="{FF2B5EF4-FFF2-40B4-BE49-F238E27FC236}">
                <a16:creationId xmlns:a16="http://schemas.microsoft.com/office/drawing/2014/main" id="{CAD933B6-C41D-BBEF-739C-E7705CB89C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09" t="8100" r="10070" b="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F418E2A-38AC-C8BC-3C0C-E167982A1086}"/>
              </a:ext>
            </a:extLst>
          </p:cNvPr>
          <p:cNvSpPr txBox="1"/>
          <p:nvPr/>
        </p:nvSpPr>
        <p:spPr>
          <a:xfrm>
            <a:off x="1063256" y="637953"/>
            <a:ext cx="3242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R" sz="2400" b="1" i="1" dirty="0">
                <a:solidFill>
                  <a:srgbClr val="008F95"/>
                </a:solidFill>
              </a:rPr>
              <a:t>SECOND QUERY :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66B1C97-05AF-7B71-DEB6-1673844C872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81090"/>
            <a:ext cx="5731510" cy="29617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CBD22FE-A0A5-974C-85AF-A221310F03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3991" y="1681090"/>
            <a:ext cx="6227258" cy="29617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CA8B85A-7F5D-B118-74E0-F76E4A820043}"/>
              </a:ext>
            </a:extLst>
          </p:cNvPr>
          <p:cNvSpPr txBox="1"/>
          <p:nvPr/>
        </p:nvSpPr>
        <p:spPr>
          <a:xfrm>
            <a:off x="1648047" y="1222744"/>
            <a:ext cx="3572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GR" dirty="0">
                <a:solidFill>
                  <a:srgbClr val="008F95"/>
                </a:solidFill>
              </a:rPr>
              <a:t>Choosing the materials :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3D7E541-DEBF-B14C-2CC8-279BE7E0182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484" y="3570889"/>
            <a:ext cx="6028284" cy="111924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A755487-E023-6B90-A9AD-6367696166B4}"/>
              </a:ext>
            </a:extLst>
          </p:cNvPr>
          <p:cNvSpPr txBox="1"/>
          <p:nvPr/>
        </p:nvSpPr>
        <p:spPr>
          <a:xfrm>
            <a:off x="337775" y="2441184"/>
            <a:ext cx="29558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GR" dirty="0">
                <a:solidFill>
                  <a:srgbClr val="008F95"/>
                </a:solidFill>
              </a:rPr>
              <a:t>Ordering the total recycled ammount (per year) of these materials and giving them rank :</a:t>
            </a:r>
          </a:p>
        </p:txBody>
      </p:sp>
      <p:pic>
        <p:nvPicPr>
          <p:cNvPr id="17" name="Picture 16" descr="Text&#10;&#10;Description automatically generated">
            <a:extLst>
              <a:ext uri="{FF2B5EF4-FFF2-40B4-BE49-F238E27FC236}">
                <a16:creationId xmlns:a16="http://schemas.microsoft.com/office/drawing/2014/main" id="{9FEEF41E-8210-6864-40A8-4E14ACD675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7768" y="3570889"/>
            <a:ext cx="3022600" cy="111924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A4334AC-98E2-01FA-AD43-AD0E3FB6386D}"/>
              </a:ext>
            </a:extLst>
          </p:cNvPr>
          <p:cNvSpPr txBox="1"/>
          <p:nvPr/>
        </p:nvSpPr>
        <p:spPr>
          <a:xfrm>
            <a:off x="335014" y="4690134"/>
            <a:ext cx="72247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GB" dirty="0">
                <a:solidFill>
                  <a:srgbClr val="008F95"/>
                </a:solidFill>
              </a:rPr>
              <a:t>F</a:t>
            </a:r>
            <a:r>
              <a:rPr lang="en-GR" dirty="0">
                <a:solidFill>
                  <a:srgbClr val="008F95"/>
                </a:solidFill>
              </a:rPr>
              <a:t>iltering our data to show when our chosen material ( Curb Garbage) </a:t>
            </a:r>
          </a:p>
          <a:p>
            <a:r>
              <a:rPr lang="en-GR" dirty="0">
                <a:solidFill>
                  <a:srgbClr val="008F95"/>
                </a:solidFill>
              </a:rPr>
              <a:t>has the highest recycled ammount compared to the other 5 materials.</a:t>
            </a:r>
          </a:p>
        </p:txBody>
      </p:sp>
      <p:pic>
        <p:nvPicPr>
          <p:cNvPr id="19" name="Picture 18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59BA0B1A-31AD-CA41-6A4D-8819E0ACAAD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484" y="5447252"/>
            <a:ext cx="5229860" cy="772795"/>
          </a:xfrm>
          <a:prstGeom prst="rect">
            <a:avLst/>
          </a:prstGeom>
        </p:spPr>
      </p:pic>
      <p:pic>
        <p:nvPicPr>
          <p:cNvPr id="20" name="Picture 19" descr="Text&#10;&#10;Description automatically generated">
            <a:extLst>
              <a:ext uri="{FF2B5EF4-FFF2-40B4-BE49-F238E27FC236}">
                <a16:creationId xmlns:a16="http://schemas.microsoft.com/office/drawing/2014/main" id="{7E2901FC-A95E-30D3-8776-DA0DFF3D239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0541" y="5252484"/>
            <a:ext cx="3232807" cy="162884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02B34DA-7E8C-BAA6-69FA-D929D16B9A24}"/>
              </a:ext>
            </a:extLst>
          </p:cNvPr>
          <p:cNvSpPr txBox="1"/>
          <p:nvPr/>
        </p:nvSpPr>
        <p:spPr>
          <a:xfrm>
            <a:off x="279484" y="6220047"/>
            <a:ext cx="52140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GR" dirty="0">
                <a:solidFill>
                  <a:srgbClr val="008F95"/>
                </a:solidFill>
              </a:rPr>
              <a:t>Curb Garbage has the highest recycled ammount in each one of the 12 years</a:t>
            </a:r>
          </a:p>
        </p:txBody>
      </p:sp>
    </p:spTree>
    <p:extLst>
      <p:ext uri="{BB962C8B-B14F-4D97-AF65-F5344CB8AC3E}">
        <p14:creationId xmlns:p14="http://schemas.microsoft.com/office/powerpoint/2010/main" val="2399079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1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picture containing web, outdoor object&#10;&#10;Description automatically generated">
            <a:extLst>
              <a:ext uri="{FF2B5EF4-FFF2-40B4-BE49-F238E27FC236}">
                <a16:creationId xmlns:a16="http://schemas.microsoft.com/office/drawing/2014/main" id="{CAD933B6-C41D-BBEF-739C-E7705CB89C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09" t="8100" r="10070" b="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82E9DA-3A49-1B5D-F65D-A6AAE129F9BB}"/>
              </a:ext>
            </a:extLst>
          </p:cNvPr>
          <p:cNvSpPr txBox="1"/>
          <p:nvPr/>
        </p:nvSpPr>
        <p:spPr>
          <a:xfrm>
            <a:off x="1063256" y="637953"/>
            <a:ext cx="3242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R" sz="2400" b="1" i="1" dirty="0">
                <a:solidFill>
                  <a:srgbClr val="008F95"/>
                </a:solidFill>
              </a:rPr>
              <a:t>THIRD QUERY :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137831A-4AEA-2EFD-4927-673D337966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660" y="2155603"/>
            <a:ext cx="5257800" cy="5461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7498C1B-0D0B-0A54-1182-74DCBA946C6A}"/>
              </a:ext>
            </a:extLst>
          </p:cNvPr>
          <p:cNvSpPr txBox="1"/>
          <p:nvPr/>
        </p:nvSpPr>
        <p:spPr>
          <a:xfrm>
            <a:off x="531628" y="1212112"/>
            <a:ext cx="50401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GR" sz="1600" dirty="0">
                <a:solidFill>
                  <a:srgbClr val="008F95"/>
                </a:solidFill>
              </a:rPr>
              <a:t>SIMILAR TO THE SECOND QUERYS LOGIC BUT HERE WE WILL GIVE RANK TO ALL THE MATERIALS OF THE ORIGINAL DATASET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03C3D26-7852-3409-1E8F-CA2DF54084CB}"/>
              </a:ext>
            </a:extLst>
          </p:cNvPr>
          <p:cNvSpPr txBox="1"/>
          <p:nvPr/>
        </p:nvSpPr>
        <p:spPr>
          <a:xfrm>
            <a:off x="531628" y="2913321"/>
            <a:ext cx="52418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GR" dirty="0">
                <a:solidFill>
                  <a:srgbClr val="008F95"/>
                </a:solidFill>
              </a:rPr>
              <a:t> Now we filter our data to show only the first five ranked materials, which means that only the top 5 show regarding their recycled ammount per year.</a:t>
            </a:r>
          </a:p>
        </p:txBody>
      </p:sp>
      <p:pic>
        <p:nvPicPr>
          <p:cNvPr id="12" name="Picture 11" descr="Text&#10;&#10;Description automatically generated">
            <a:extLst>
              <a:ext uri="{FF2B5EF4-FFF2-40B4-BE49-F238E27FC236}">
                <a16:creationId xmlns:a16="http://schemas.microsoft.com/office/drawing/2014/main" id="{97188343-84AC-0DF4-EC2B-FDA261ED14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660" y="3979417"/>
            <a:ext cx="3225670" cy="431800"/>
          </a:xfrm>
          <a:prstGeom prst="rect">
            <a:avLst/>
          </a:prstGeom>
        </p:spPr>
      </p:pic>
      <p:pic>
        <p:nvPicPr>
          <p:cNvPr id="13" name="Picture 12" descr="A picture containing timeline&#10;&#10;Description automatically generated">
            <a:extLst>
              <a:ext uri="{FF2B5EF4-FFF2-40B4-BE49-F238E27FC236}">
                <a16:creationId xmlns:a16="http://schemas.microsoft.com/office/drawing/2014/main" id="{6FBD95C3-FBD7-0039-DC50-497D7173D38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7053" y="2913321"/>
            <a:ext cx="2218253" cy="3944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7692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1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picture containing web, outdoor object&#10;&#10;Description automatically generated">
            <a:extLst>
              <a:ext uri="{FF2B5EF4-FFF2-40B4-BE49-F238E27FC236}">
                <a16:creationId xmlns:a16="http://schemas.microsoft.com/office/drawing/2014/main" id="{CAD933B6-C41D-BBEF-739C-E7705CB89C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09" t="8100" r="10070" b="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59E83B-2833-46A6-5FB2-8013739E91CE}"/>
              </a:ext>
            </a:extLst>
          </p:cNvPr>
          <p:cNvSpPr txBox="1"/>
          <p:nvPr/>
        </p:nvSpPr>
        <p:spPr>
          <a:xfrm>
            <a:off x="1063256" y="637953"/>
            <a:ext cx="3242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R" sz="2400" b="1" i="1" dirty="0">
                <a:solidFill>
                  <a:srgbClr val="008F95"/>
                </a:solidFill>
              </a:rPr>
              <a:t>FOURTH QUERY :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F0D4530-1019-84A9-5187-2194B38D9418}"/>
              </a:ext>
            </a:extLst>
          </p:cNvPr>
          <p:cNvSpPr txBox="1"/>
          <p:nvPr/>
        </p:nvSpPr>
        <p:spPr>
          <a:xfrm>
            <a:off x="424815" y="1201479"/>
            <a:ext cx="54337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GR" dirty="0">
                <a:solidFill>
                  <a:srgbClr val="008F95"/>
                </a:solidFill>
              </a:rPr>
              <a:t> WHICH YEAR DOES EACH MATERIAL HAVE EACH MAXIMUM AND MINIMUM RECYCLED AMMOUNTS ?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5298DFC-CE3C-A696-A0B5-54B84A7E93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815" y="2253240"/>
            <a:ext cx="4668520" cy="3048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3C191DD-90C5-9147-93DB-A84347BCAD98}"/>
              </a:ext>
            </a:extLst>
          </p:cNvPr>
          <p:cNvSpPr txBox="1"/>
          <p:nvPr/>
        </p:nvSpPr>
        <p:spPr>
          <a:xfrm>
            <a:off x="424815" y="2636874"/>
            <a:ext cx="51998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GR" dirty="0">
                <a:solidFill>
                  <a:srgbClr val="008F95"/>
                </a:solidFill>
              </a:rPr>
              <a:t>We create 2 datasets one for the minimum and one for the maximum value for each material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4EFAC38-762E-E6BD-CD4C-CC124D893A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135" y="3283205"/>
            <a:ext cx="4225290" cy="406400"/>
          </a:xfrm>
          <a:prstGeom prst="rect">
            <a:avLst/>
          </a:prstGeom>
        </p:spPr>
      </p:pic>
      <p:pic>
        <p:nvPicPr>
          <p:cNvPr id="13" name="Picture 12" descr="Text&#10;&#10;Description automatically generated">
            <a:extLst>
              <a:ext uri="{FF2B5EF4-FFF2-40B4-BE49-F238E27FC236}">
                <a16:creationId xmlns:a16="http://schemas.microsoft.com/office/drawing/2014/main" id="{28C0F45F-3ACF-D5DA-99CF-6C01EA9C47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135" y="3644711"/>
            <a:ext cx="2279015" cy="406400"/>
          </a:xfrm>
          <a:prstGeom prst="rect">
            <a:avLst/>
          </a:prstGeom>
        </p:spPr>
      </p:pic>
      <p:pic>
        <p:nvPicPr>
          <p:cNvPr id="17" name="Picture 16" descr="Text&#10;&#10;Description automatically generated">
            <a:extLst>
              <a:ext uri="{FF2B5EF4-FFF2-40B4-BE49-F238E27FC236}">
                <a16:creationId xmlns:a16="http://schemas.microsoft.com/office/drawing/2014/main" id="{772269BC-5968-C177-72CA-9C6B4068C8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135" y="4486886"/>
            <a:ext cx="3726815" cy="574211"/>
          </a:xfrm>
          <a:prstGeom prst="rect">
            <a:avLst/>
          </a:prstGeom>
        </p:spPr>
      </p:pic>
      <p:pic>
        <p:nvPicPr>
          <p:cNvPr id="19" name="Picture 18" descr="A picture containing text&#10;&#10;Description automatically generated">
            <a:extLst>
              <a:ext uri="{FF2B5EF4-FFF2-40B4-BE49-F238E27FC236}">
                <a16:creationId xmlns:a16="http://schemas.microsoft.com/office/drawing/2014/main" id="{C6AA73A3-7009-1197-7625-A53DE5FE97F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4802" y="3187690"/>
            <a:ext cx="2460231" cy="3670300"/>
          </a:xfrm>
          <a:prstGeom prst="rect">
            <a:avLst/>
          </a:prstGeom>
        </p:spPr>
      </p:pic>
      <p:pic>
        <p:nvPicPr>
          <p:cNvPr id="7" name="Picture 6" descr="A black screen with white text&#10;&#10;Description automatically generated with low confidence">
            <a:extLst>
              <a:ext uri="{FF2B5EF4-FFF2-40B4-BE49-F238E27FC236}">
                <a16:creationId xmlns:a16="http://schemas.microsoft.com/office/drawing/2014/main" id="{6E1A22B1-FD00-431C-7516-DB2A23AC8B9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11002" y="3187690"/>
            <a:ext cx="2463800" cy="367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4708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177</TotalTime>
  <Words>352</Words>
  <Application>Microsoft Macintosh PowerPoint</Application>
  <PresentationFormat>Widescreen</PresentationFormat>
  <Paragraphs>76</Paragraphs>
  <Slides>12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Wingdings</vt:lpstr>
      <vt:lpstr>Office Theme</vt:lpstr>
      <vt:lpstr>DEPARTMENT OF COMPUTER ENGINEERING AND INFORMATICS </vt:lpstr>
      <vt:lpstr>CONTENTS :</vt:lpstr>
      <vt:lpstr>INITIALIZING PYSPARK :</vt:lpstr>
      <vt:lpstr>A GLIMPSE ON OUR GIVEN DATASET  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DEPARTMENT OF COMPUTER ENGINEERING AND INFORMATICS </dc:title>
  <dc:creator>ΓΕΡΑΡΙΔΗΣ ΕΥΑΓΓΕΛΟΣ</dc:creator>
  <cp:lastModifiedBy>ΓΕΡΑΡΙΔΗΣ ΕΥΑΓΓΕΛΟΣ</cp:lastModifiedBy>
  <cp:revision>48</cp:revision>
  <dcterms:created xsi:type="dcterms:W3CDTF">2022-06-09T17:16:29Z</dcterms:created>
  <dcterms:modified xsi:type="dcterms:W3CDTF">2022-09-15T14:10:50Z</dcterms:modified>
</cp:coreProperties>
</file>